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7C20069-7C4B-4EE2-86E7-98647F145FB5}">
  <a:tblStyle styleId="{E7C20069-7C4B-4EE2-86E7-98647F145F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39b7e5aa0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39b7e5aa0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39b7e5aa0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39b7e5aa0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43cb5f76d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543cb5f76d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543cb5f76d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543cb5f76d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543cb5f76d_1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543cb5f76d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543cb5f76d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543cb5f76d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543cb5f76d_1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543cb5f76d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43cb5f76d_1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543cb5f76d_1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54bab2e32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54bab2e32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5425016f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5425016f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75da288c0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75da288c0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393add6644412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393add6644412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54bab3141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54bab3141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54bab3141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54bab3141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5c515878a9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5c515878a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543cb5f76d_1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543cb5f76d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543cb5f76d_1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543cb5f76d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543cb5f76d_1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543cb5f76d_1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543cb5f76d_1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543cb5f76d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5c515878a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5c515878a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5c515878a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5c515878a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543cb5f76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543cb5f76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393add6644412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393add6644412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5c4d426e36_96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5c4d426e36_96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543cb5f76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543cb5f76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5de07a3d6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5de07a3d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543cb5f76d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543cb5f76d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5c515878a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5c515878a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393add6644412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393add6644412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5c515878a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5c515878a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.png"/><Relationship Id="rId10" Type="http://schemas.openxmlformats.org/officeDocument/2006/relationships/image" Target="../media/image14.png"/><Relationship Id="rId13" Type="http://schemas.openxmlformats.org/officeDocument/2006/relationships/image" Target="../media/image20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5" Type="http://schemas.openxmlformats.org/officeDocument/2006/relationships/image" Target="../media/image17.png"/><Relationship Id="rId14" Type="http://schemas.openxmlformats.org/officeDocument/2006/relationships/image" Target="../media/image19.png"/><Relationship Id="rId5" Type="http://schemas.openxmlformats.org/officeDocument/2006/relationships/image" Target="../media/image53.png"/><Relationship Id="rId6" Type="http://schemas.openxmlformats.org/officeDocument/2006/relationships/image" Target="../media/image10.png"/><Relationship Id="rId7" Type="http://schemas.openxmlformats.org/officeDocument/2006/relationships/image" Target="../media/image4.png"/><Relationship Id="rId8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Zetier/Texas-Cyber-Summit-2023-Talks" TargetMode="External"/><Relationship Id="rId4" Type="http://schemas.openxmlformats.org/officeDocument/2006/relationships/hyperlink" Target="https://github.com/O-MG/DemonSeed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Relationship Id="rId5" Type="http://schemas.openxmlformats.org/officeDocument/2006/relationships/image" Target="../media/image36.jpg"/><Relationship Id="rId6" Type="http://schemas.openxmlformats.org/officeDocument/2006/relationships/image" Target="../media/image3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0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Relationship Id="rId4" Type="http://schemas.openxmlformats.org/officeDocument/2006/relationships/image" Target="../media/image43.png"/><Relationship Id="rId9" Type="http://schemas.openxmlformats.org/officeDocument/2006/relationships/image" Target="../media/image44.png"/><Relationship Id="rId5" Type="http://schemas.openxmlformats.org/officeDocument/2006/relationships/image" Target="../media/image52.jpg"/><Relationship Id="rId6" Type="http://schemas.openxmlformats.org/officeDocument/2006/relationships/image" Target="../media/image37.jpg"/><Relationship Id="rId7" Type="http://schemas.openxmlformats.org/officeDocument/2006/relationships/image" Target="../media/image42.png"/><Relationship Id="rId8" Type="http://schemas.openxmlformats.org/officeDocument/2006/relationships/image" Target="../media/image4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jpg"/><Relationship Id="rId4" Type="http://schemas.openxmlformats.org/officeDocument/2006/relationships/image" Target="../media/image50.jpg"/><Relationship Id="rId5" Type="http://schemas.openxmlformats.org/officeDocument/2006/relationships/image" Target="../media/image45.png"/><Relationship Id="rId6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jpg"/><Relationship Id="rId4" Type="http://schemas.openxmlformats.org/officeDocument/2006/relationships/image" Target="../media/image46.png"/><Relationship Id="rId5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0.jpg"/><Relationship Id="rId4" Type="http://schemas.openxmlformats.org/officeDocument/2006/relationships/image" Target="../media/image35.jp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jp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4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80"/>
              <a:t>Hardware Hacking on a budget:</a:t>
            </a:r>
            <a:endParaRPr sz="37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80"/>
              <a:t>Reverse </a:t>
            </a:r>
            <a:r>
              <a:rPr lang="en" sz="3780"/>
              <a:t>Engineering</a:t>
            </a:r>
            <a:r>
              <a:rPr lang="en" sz="3780"/>
              <a:t> hardware tools</a:t>
            </a:r>
            <a:endParaRPr sz="378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Conrad Franke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7000" y="4352500"/>
            <a:ext cx="2985800" cy="70352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3385275" y="3315275"/>
            <a:ext cx="503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429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PCB…What is that? Why do I care?</a:t>
            </a:r>
            <a:endParaRPr/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42950" y="624225"/>
            <a:ext cx="8520600" cy="41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-PCB stands for printed circuit board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-Most PCB’s are made up of fiberglass (FR4), copper traces to connect components, soldermask (color), and silkscreen (white lettering)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-Used to carry electrical signals to components to complete a task or function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-Can be reversed out using a continuity tester and copied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-Target HW made up of a PCB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-Need to understand components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-Multilayer boards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9950" y="2817350"/>
            <a:ext cx="5474050" cy="232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 rotWithShape="1">
          <a:blip r:embed="rId4">
            <a:alphaModFix/>
          </a:blip>
          <a:srcRect b="0" l="0" r="0" t="50000"/>
          <a:stretch/>
        </p:blipFill>
        <p:spPr>
          <a:xfrm>
            <a:off x="991600" y="4095650"/>
            <a:ext cx="2678350" cy="9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 txBox="1"/>
          <p:nvPr/>
        </p:nvSpPr>
        <p:spPr>
          <a:xfrm>
            <a:off x="1371600" y="4402075"/>
            <a:ext cx="6765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"/>
          <p:cNvPicPr preferRelativeResize="0"/>
          <p:nvPr/>
        </p:nvPicPr>
        <p:blipFill rotWithShape="1">
          <a:blip r:embed="rId3">
            <a:alphaModFix/>
          </a:blip>
          <a:srcRect b="63440" l="36319" r="29628" t="2477"/>
          <a:stretch/>
        </p:blipFill>
        <p:spPr>
          <a:xfrm>
            <a:off x="2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23"/>
          <p:cNvCxnSpPr/>
          <p:nvPr/>
        </p:nvCxnSpPr>
        <p:spPr>
          <a:xfrm>
            <a:off x="3994325" y="1380875"/>
            <a:ext cx="300" cy="880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" name="Google Shape;131;p23"/>
          <p:cNvCxnSpPr/>
          <p:nvPr/>
        </p:nvCxnSpPr>
        <p:spPr>
          <a:xfrm>
            <a:off x="4105525" y="1325250"/>
            <a:ext cx="466500" cy="708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" name="Google Shape;132;p23"/>
          <p:cNvCxnSpPr/>
          <p:nvPr/>
        </p:nvCxnSpPr>
        <p:spPr>
          <a:xfrm flipH="1" rot="10800000">
            <a:off x="2150050" y="2155800"/>
            <a:ext cx="1047300" cy="831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" name="Google Shape;133;p23"/>
          <p:cNvCxnSpPr/>
          <p:nvPr/>
        </p:nvCxnSpPr>
        <p:spPr>
          <a:xfrm>
            <a:off x="6376075" y="1343800"/>
            <a:ext cx="684000" cy="541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" name="Google Shape;134;p23"/>
          <p:cNvCxnSpPr/>
          <p:nvPr/>
        </p:nvCxnSpPr>
        <p:spPr>
          <a:xfrm>
            <a:off x="6366825" y="1343800"/>
            <a:ext cx="506700" cy="229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23"/>
          <p:cNvSpPr/>
          <p:nvPr/>
        </p:nvSpPr>
        <p:spPr>
          <a:xfrm rot="10800000">
            <a:off x="2919500" y="3549525"/>
            <a:ext cx="5421300" cy="14457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3"/>
          <p:cNvSpPr txBox="1"/>
          <p:nvPr/>
        </p:nvSpPr>
        <p:spPr>
          <a:xfrm>
            <a:off x="3443075" y="908200"/>
            <a:ext cx="11028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Silkscreen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37" name="Google Shape;137;p23"/>
          <p:cNvSpPr txBox="1"/>
          <p:nvPr/>
        </p:nvSpPr>
        <p:spPr>
          <a:xfrm>
            <a:off x="5911125" y="1019425"/>
            <a:ext cx="1418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Traces</a:t>
            </a:r>
            <a:endParaRPr b="1"/>
          </a:p>
        </p:txBody>
      </p:sp>
      <p:sp>
        <p:nvSpPr>
          <p:cNvPr id="138" name="Google Shape;138;p23"/>
          <p:cNvSpPr txBox="1"/>
          <p:nvPr/>
        </p:nvSpPr>
        <p:spPr>
          <a:xfrm>
            <a:off x="1668175" y="2909925"/>
            <a:ext cx="11028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VIA</a:t>
            </a:r>
            <a:endParaRPr b="1"/>
          </a:p>
        </p:txBody>
      </p:sp>
      <p:sp>
        <p:nvSpPr>
          <p:cNvPr id="139" name="Google Shape;139;p23"/>
          <p:cNvSpPr txBox="1"/>
          <p:nvPr/>
        </p:nvSpPr>
        <p:spPr>
          <a:xfrm>
            <a:off x="3410475" y="3234375"/>
            <a:ext cx="21780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SMD COMPONENTS</a:t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Electrical signals and power on a PCB</a:t>
            </a:r>
            <a:endParaRPr/>
          </a:p>
        </p:txBody>
      </p:sp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347750" y="738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-Positive/Voltage (also known as VCC) IE VCC5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-Negative/Ground (also known as vss) IE GND or VSS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-Signals (protocols, data) IE spi, i2c, can, jtag, uart (not noted at all)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-G eneral P </a:t>
            </a:r>
            <a:r>
              <a:rPr lang="en"/>
              <a:t>urpose</a:t>
            </a:r>
            <a:r>
              <a:rPr lang="en"/>
              <a:t> I </a:t>
            </a:r>
            <a:r>
              <a:rPr lang="en"/>
              <a:t>nput</a:t>
            </a:r>
            <a:r>
              <a:rPr lang="en"/>
              <a:t> O </a:t>
            </a:r>
            <a:r>
              <a:rPr lang="en"/>
              <a:t>utput</a:t>
            </a:r>
            <a:r>
              <a:rPr lang="en"/>
              <a:t> signals (can be configured; not noted except for pins)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-Refer to datasheets for proper electrical signals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-Circuits use these signals to be effective (like hw tools)</a:t>
            </a:r>
            <a:endParaRPr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7650" y="213150"/>
            <a:ext cx="1628900" cy="7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2700" y="2571750"/>
            <a:ext cx="2621301" cy="262129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/>
          <p:nvPr/>
        </p:nvSpPr>
        <p:spPr>
          <a:xfrm rot="-1539853">
            <a:off x="6655868" y="3278999"/>
            <a:ext cx="614413" cy="1873304"/>
          </a:xfrm>
          <a:prstGeom prst="ellipse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3650" y="964050"/>
            <a:ext cx="1742326" cy="75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1522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/>
              <a:t>Electronics on a PCB Cont. (components - sometimes free)</a:t>
            </a:r>
            <a:endParaRPr sz="2450"/>
          </a:p>
        </p:txBody>
      </p:sp>
      <p:graphicFrame>
        <p:nvGraphicFramePr>
          <p:cNvPr id="155" name="Google Shape;155;p25"/>
          <p:cNvGraphicFramePr/>
          <p:nvPr/>
        </p:nvGraphicFramePr>
        <p:xfrm>
          <a:off x="43063" y="520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{E7C20069-7C4B-4EE2-86E7-98647F145FB5}</a:tableStyleId>
              </a:tblPr>
              <a:tblGrid>
                <a:gridCol w="1270975"/>
                <a:gridCol w="1637700"/>
                <a:gridCol w="1955550"/>
                <a:gridCol w="1734925"/>
                <a:gridCol w="1375750"/>
                <a:gridCol w="1126025"/>
              </a:tblGrid>
              <a:tr h="110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Capacitor (and inductor)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Stores energy for safe power down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Reduces noise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Etc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Cap.          Inductor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Cap.       Inductor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Cap - C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Inductor - 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cap-Farad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Inductor-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Henry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862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Resistor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Reduces Voltage/current in circuit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Resistor - 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Ohm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39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Regulator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controls voltage in circuit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Regulator - U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Volts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862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Diode/LED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Forces flow of power to move in one direction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Diode - 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power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39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IC/Clock/ETC…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Other electrical components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IC - U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Other - Y/Q/X…etc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N/A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1119" y="837806"/>
            <a:ext cx="80935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5549" y="792750"/>
            <a:ext cx="739975" cy="749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7299" y="842790"/>
            <a:ext cx="809351" cy="739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6652" y="939525"/>
            <a:ext cx="907300" cy="2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26075" y="4300075"/>
            <a:ext cx="713150" cy="71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83986" y="2694636"/>
            <a:ext cx="907300" cy="662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22110" y="4300073"/>
            <a:ext cx="713150" cy="71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23125" y="1622750"/>
            <a:ext cx="1719076" cy="64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069500" y="3484663"/>
            <a:ext cx="1426300" cy="71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622099" y="1749400"/>
            <a:ext cx="713149" cy="71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 rotWithShape="1">
          <a:blip r:embed="rId13">
            <a:alphaModFix/>
          </a:blip>
          <a:srcRect b="19689" l="26919" r="16119" t="20098"/>
          <a:stretch/>
        </p:blipFill>
        <p:spPr>
          <a:xfrm>
            <a:off x="3629463" y="2669260"/>
            <a:ext cx="698426" cy="71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021125" y="3471250"/>
            <a:ext cx="1018305" cy="73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095286" y="3471249"/>
            <a:ext cx="739975" cy="73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Electronics Cont. (Datasheets)</a:t>
            </a:r>
            <a:endParaRPr/>
          </a:p>
        </p:txBody>
      </p:sp>
      <p:sp>
        <p:nvSpPr>
          <p:cNvPr id="174" name="Google Shape;174;p26"/>
          <p:cNvSpPr txBox="1"/>
          <p:nvPr>
            <p:ph idx="1" type="body"/>
          </p:nvPr>
        </p:nvSpPr>
        <p:spPr>
          <a:xfrm>
            <a:off x="140550" y="572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-Every electronic part more than likely has one (except </a:t>
            </a:r>
            <a:r>
              <a:rPr lang="en" sz="2000"/>
              <a:t>proprietary) 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-Tells you package information and ratings IE 1206 size and 3.3v at 200mah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-Can be found on website ordering from 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-Use this as a reference to almost every electrical component you buy/place onto a tool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-Aquiring the wrong part without consulting the datasheet may cause shorts or electrical issues in the circuit. In fact it more than likely will.  </a:t>
            </a:r>
            <a:endParaRPr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1090"/>
            <a:ext cx="9143999" cy="430001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7"/>
          <p:cNvSpPr/>
          <p:nvPr/>
        </p:nvSpPr>
        <p:spPr>
          <a:xfrm>
            <a:off x="3350300" y="3192800"/>
            <a:ext cx="1312200" cy="498600"/>
          </a:xfrm>
          <a:prstGeom prst="ellipse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8"/>
          <p:cNvPicPr preferRelativeResize="0"/>
          <p:nvPr/>
        </p:nvPicPr>
        <p:blipFill rotWithShape="1">
          <a:blip r:embed="rId3">
            <a:alphaModFix/>
          </a:blip>
          <a:srcRect b="0" l="8368" r="11478" t="0"/>
          <a:stretch/>
        </p:blipFill>
        <p:spPr>
          <a:xfrm>
            <a:off x="293825" y="42300"/>
            <a:ext cx="8556350" cy="505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Electronics cont. (Schematic)</a:t>
            </a:r>
            <a:endParaRPr/>
          </a:p>
        </p:txBody>
      </p:sp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185625" y="572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8"/>
              <a:t>-Schematics are used to describe an electrical circuit to carry electricity and signals to the proper </a:t>
            </a:r>
            <a:r>
              <a:rPr lang="en" sz="1908"/>
              <a:t>components</a:t>
            </a:r>
            <a:r>
              <a:rPr lang="en" sz="1908"/>
              <a:t> and ultimately to ground</a:t>
            </a:r>
            <a:endParaRPr sz="190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8"/>
              <a:t>-Helps build out the printed circuit board</a:t>
            </a:r>
            <a:endParaRPr sz="190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8"/>
              <a:t>-Can also be reverse engineered easily </a:t>
            </a:r>
            <a:endParaRPr sz="190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8"/>
              <a:t>-Provide a good template to build more projects off of/add to for future tools</a:t>
            </a:r>
            <a:endParaRPr sz="1908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08"/>
              <a:t>-Contain some description of components needed to build the circuit in questi</a:t>
            </a:r>
            <a:r>
              <a:rPr lang="en" sz="1908"/>
              <a:t>on</a:t>
            </a:r>
            <a:endParaRPr sz="1908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Chip off method process </a:t>
            </a:r>
            <a:endParaRPr/>
          </a:p>
        </p:txBody>
      </p:sp>
      <p:sp>
        <p:nvSpPr>
          <p:cNvPr id="197" name="Google Shape;197;p30"/>
          <p:cNvSpPr txBox="1"/>
          <p:nvPr>
            <p:ph idx="1" type="body"/>
          </p:nvPr>
        </p:nvSpPr>
        <p:spPr>
          <a:xfrm>
            <a:off x="176575" y="572700"/>
            <a:ext cx="8520600" cy="40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-Buy tool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-Switch out component that you need (find on old computer or buy something significantly cheaper that “looks the same”)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-Return or sell on ebay “for parts”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</a:t>
            </a:r>
            <a:r>
              <a:rPr lang="en"/>
              <a:t>Usually</a:t>
            </a:r>
            <a:r>
              <a:rPr lang="en"/>
              <a:t> account gets locked if returned or asked for replacement if found tampering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-Can become more costly and complicated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-Time </a:t>
            </a:r>
            <a:r>
              <a:rPr lang="en"/>
              <a:t>efficient</a:t>
            </a:r>
            <a:r>
              <a:rPr lang="en"/>
              <a:t> vs dumping firmware or ordering parts from overseas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-disclaimer. I told you not to do this!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PEAK-CAN can bus analyzer (automotive tool)</a:t>
            </a:r>
            <a:endParaRPr/>
          </a:p>
        </p:txBody>
      </p:sp>
      <p:pic>
        <p:nvPicPr>
          <p:cNvPr id="203" name="Google Shape;2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100" y="1469824"/>
            <a:ext cx="5034900" cy="278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3450" y="572700"/>
            <a:ext cx="2066576" cy="447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Relevant</a:t>
            </a:r>
            <a:r>
              <a:rPr lang="en"/>
              <a:t> Files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212625" y="684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r>
              <a:rPr lang="en" sz="2100" u="sng">
                <a:solidFill>
                  <a:schemeClr val="hlink"/>
                </a:solidFill>
                <a:hlinkClick r:id="rId3"/>
              </a:rPr>
              <a:t>Github Repository</a:t>
            </a:r>
            <a:endParaRPr sz="21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-Local fileserver for kicad and other documents will be provided today at presentation on hotspot named HH_TCS2023</a:t>
            </a:r>
            <a:endParaRPr sz="21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-</a:t>
            </a:r>
            <a:r>
              <a:rPr lang="en" sz="2100" u="sng">
                <a:solidFill>
                  <a:schemeClr val="hlink"/>
                </a:solidFill>
                <a:hlinkClick r:id="rId4"/>
              </a:rPr>
              <a:t>Demonseed</a:t>
            </a:r>
            <a:endParaRPr sz="21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100"/>
              <a:t>-Kicad (also available on server located on HH_TCS2023 for windows and mac. IP and file addr will be provided)</a:t>
            </a:r>
            <a:endParaRPr sz="2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PEAK CAN Images</a:t>
            </a:r>
            <a:endParaRPr/>
          </a:p>
        </p:txBody>
      </p:sp>
      <p:pic>
        <p:nvPicPr>
          <p:cNvPr id="210" name="Google Shape;2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74" y="788150"/>
            <a:ext cx="4014530" cy="42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5654" y="103550"/>
            <a:ext cx="4769996" cy="2676947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2"/>
          <p:cNvSpPr/>
          <p:nvPr/>
        </p:nvSpPr>
        <p:spPr>
          <a:xfrm>
            <a:off x="6008250" y="4152625"/>
            <a:ext cx="459300" cy="20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1587" y="2780489"/>
            <a:ext cx="4098125" cy="2320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(front)</a:t>
            </a:r>
            <a:endParaRPr/>
          </a:p>
        </p:txBody>
      </p:sp>
      <p:sp>
        <p:nvSpPr>
          <p:cNvPr id="219" name="Google Shape;219;p33"/>
          <p:cNvSpPr txBox="1"/>
          <p:nvPr/>
        </p:nvSpPr>
        <p:spPr>
          <a:xfrm flipH="1" rot="770565">
            <a:off x="4611603" y="1259651"/>
            <a:ext cx="534470" cy="6944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FF0000"/>
                </a:solidFill>
              </a:rPr>
              <a:t>1</a:t>
            </a:r>
            <a:endParaRPr sz="3300">
              <a:solidFill>
                <a:srgbClr val="FF0000"/>
              </a:solidFill>
            </a:endParaRPr>
          </a:p>
        </p:txBody>
      </p:sp>
      <p:sp>
        <p:nvSpPr>
          <p:cNvPr id="220" name="Google Shape;220;p33"/>
          <p:cNvSpPr txBox="1"/>
          <p:nvPr/>
        </p:nvSpPr>
        <p:spPr>
          <a:xfrm flipH="1" rot="770565">
            <a:off x="4611771" y="3199904"/>
            <a:ext cx="534470" cy="6926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FF0000"/>
                </a:solidFill>
              </a:rPr>
              <a:t>2</a:t>
            </a:r>
            <a:endParaRPr sz="3300">
              <a:solidFill>
                <a:srgbClr val="FF0000"/>
              </a:solidFill>
            </a:endParaRPr>
          </a:p>
        </p:txBody>
      </p:sp>
      <p:sp>
        <p:nvSpPr>
          <p:cNvPr id="221" name="Google Shape;221;p33"/>
          <p:cNvSpPr txBox="1"/>
          <p:nvPr/>
        </p:nvSpPr>
        <p:spPr>
          <a:xfrm flipH="1" rot="770565">
            <a:off x="6089422" y="2055559"/>
            <a:ext cx="534470" cy="6926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FF0000"/>
                </a:solidFill>
              </a:rPr>
              <a:t>4</a:t>
            </a:r>
            <a:endParaRPr sz="3300">
              <a:solidFill>
                <a:srgbClr val="FF0000"/>
              </a:solidFill>
            </a:endParaRPr>
          </a:p>
        </p:txBody>
      </p:sp>
      <p:sp>
        <p:nvSpPr>
          <p:cNvPr id="222" name="Google Shape;222;p33"/>
          <p:cNvSpPr txBox="1"/>
          <p:nvPr/>
        </p:nvSpPr>
        <p:spPr>
          <a:xfrm flipH="1" rot="378194">
            <a:off x="7242965" y="3547274"/>
            <a:ext cx="513705" cy="6926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FF0000"/>
                </a:solidFill>
              </a:rPr>
              <a:t>3</a:t>
            </a:r>
            <a:endParaRPr sz="3300">
              <a:solidFill>
                <a:srgbClr val="FF0000"/>
              </a:solidFill>
            </a:endParaRPr>
          </a:p>
        </p:txBody>
      </p:sp>
      <p:pic>
        <p:nvPicPr>
          <p:cNvPr id="223" name="Google Shape;2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2325" y="572688"/>
            <a:ext cx="7353300" cy="45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3"/>
          <p:cNvSpPr txBox="1"/>
          <p:nvPr/>
        </p:nvSpPr>
        <p:spPr>
          <a:xfrm>
            <a:off x="77425" y="3943250"/>
            <a:ext cx="2976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-Components were found online using tools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-EX https://smd.yooneed.one/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(back)</a:t>
            </a:r>
            <a:endParaRPr/>
          </a:p>
        </p:txBody>
      </p:sp>
      <p:pic>
        <p:nvPicPr>
          <p:cNvPr id="230" name="Google Shape;23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850" y="521050"/>
            <a:ext cx="7639425" cy="451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0" y="-39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Copycats</a:t>
            </a:r>
            <a:endParaRPr/>
          </a:p>
        </p:txBody>
      </p:sp>
      <p:sp>
        <p:nvSpPr>
          <p:cNvPr id="236" name="Google Shape;236;p35"/>
          <p:cNvSpPr txBox="1"/>
          <p:nvPr>
            <p:ph idx="1" type="body"/>
          </p:nvPr>
        </p:nvSpPr>
        <p:spPr>
          <a:xfrm>
            <a:off x="104500" y="572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-Took 2 weeks of freetime and extra time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-Blew a voltage regulator/replaced it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-Circuit finished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-Cost total was about 50$ in total.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-Firmware </a:t>
            </a:r>
            <a:r>
              <a:rPr lang="en"/>
              <a:t>acquisition</a:t>
            </a:r>
            <a:r>
              <a:rPr lang="en"/>
              <a:t> hardest part … if that path is chosen</a:t>
            </a:r>
            <a:endParaRPr/>
          </a:p>
        </p:txBody>
      </p:sp>
      <p:pic>
        <p:nvPicPr>
          <p:cNvPr id="237" name="Google Shape;237;p35"/>
          <p:cNvPicPr preferRelativeResize="0"/>
          <p:nvPr/>
        </p:nvPicPr>
        <p:blipFill rotWithShape="1">
          <a:blip r:embed="rId3">
            <a:alphaModFix/>
          </a:blip>
          <a:srcRect b="17074" l="17605" r="18443" t="15247"/>
          <a:stretch/>
        </p:blipFill>
        <p:spPr>
          <a:xfrm>
            <a:off x="104500" y="2917575"/>
            <a:ext cx="4467500" cy="2225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5"/>
          <p:cNvPicPr preferRelativeResize="0"/>
          <p:nvPr/>
        </p:nvPicPr>
        <p:blipFill rotWithShape="1">
          <a:blip r:embed="rId4">
            <a:alphaModFix/>
          </a:blip>
          <a:srcRect b="19444" l="21472" r="20884" t="20818"/>
          <a:stretch/>
        </p:blipFill>
        <p:spPr>
          <a:xfrm>
            <a:off x="4572000" y="2917575"/>
            <a:ext cx="4562296" cy="222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5"/>
          <p:cNvPicPr preferRelativeResize="0"/>
          <p:nvPr/>
        </p:nvPicPr>
        <p:blipFill rotWithShape="1">
          <a:blip r:embed="rId5">
            <a:alphaModFix/>
          </a:blip>
          <a:srcRect b="22420" l="8156" r="13264" t="8742"/>
          <a:stretch/>
        </p:blipFill>
        <p:spPr>
          <a:xfrm>
            <a:off x="6341025" y="1542325"/>
            <a:ext cx="2793277" cy="137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5"/>
          <p:cNvPicPr preferRelativeResize="0"/>
          <p:nvPr/>
        </p:nvPicPr>
        <p:blipFill rotWithShape="1">
          <a:blip r:embed="rId6">
            <a:alphaModFix/>
          </a:blip>
          <a:srcRect b="12757" l="12553" r="12410" t="17908"/>
          <a:stretch/>
        </p:blipFill>
        <p:spPr>
          <a:xfrm>
            <a:off x="4448650" y="137393"/>
            <a:ext cx="2940498" cy="1527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example, YOU need this tool!</a:t>
            </a:r>
            <a:endParaRPr/>
          </a:p>
        </p:txBody>
      </p:sp>
      <p:pic>
        <p:nvPicPr>
          <p:cNvPr id="246" name="Google Shape;24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688" y="572700"/>
            <a:ext cx="8138625" cy="451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6"/>
          <p:cNvSpPr/>
          <p:nvPr/>
        </p:nvSpPr>
        <p:spPr>
          <a:xfrm>
            <a:off x="4768000" y="2720450"/>
            <a:ext cx="2423400" cy="7014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Kicad</a:t>
            </a:r>
            <a:endParaRPr/>
          </a:p>
        </p:txBody>
      </p:sp>
      <p:sp>
        <p:nvSpPr>
          <p:cNvPr id="253" name="Google Shape;253;p37"/>
          <p:cNvSpPr txBox="1"/>
          <p:nvPr>
            <p:ph idx="1" type="body"/>
          </p:nvPr>
        </p:nvSpPr>
        <p:spPr>
          <a:xfrm>
            <a:off x="81075" y="733600"/>
            <a:ext cx="8751300" cy="38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-Schematic and PCB design tool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-Used to make FTDI boards from Zetier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-Used by hardware and electronic engineers to design tools and real world components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Kicad has been used to design and fab boat controls, autonomous vehicles, radio frequency components, IOT devices and everything </a:t>
            </a:r>
            <a:r>
              <a:rPr lang="en"/>
              <a:t>in between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-Lots of documentation and youtube videos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-Free</a:t>
            </a:r>
            <a:endParaRPr/>
          </a:p>
        </p:txBody>
      </p:sp>
      <p:pic>
        <p:nvPicPr>
          <p:cNvPr id="254" name="Google Shape;25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0494" y="324302"/>
            <a:ext cx="1262950" cy="126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8"/>
          <p:cNvSpPr txBox="1"/>
          <p:nvPr>
            <p:ph type="title"/>
          </p:nvPr>
        </p:nvSpPr>
        <p:spPr>
          <a:xfrm>
            <a:off x="311700" y="1782050"/>
            <a:ext cx="8520600" cy="10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Kicad/FAB RE on DemonSeed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9600" y="2348163"/>
            <a:ext cx="1124775" cy="112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reverse Engineering Tools</a:t>
            </a:r>
            <a:endParaRPr/>
          </a:p>
        </p:txBody>
      </p:sp>
      <p:pic>
        <p:nvPicPr>
          <p:cNvPr id="266" name="Google Shape;26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3525" y="572698"/>
            <a:ext cx="2399850" cy="239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3384" y="59625"/>
            <a:ext cx="2200041" cy="165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9"/>
          <p:cNvPicPr preferRelativeResize="0"/>
          <p:nvPr/>
        </p:nvPicPr>
        <p:blipFill rotWithShape="1">
          <a:blip r:embed="rId5">
            <a:alphaModFix/>
          </a:blip>
          <a:srcRect b="31034" l="2968" r="4558" t="30045"/>
          <a:stretch/>
        </p:blipFill>
        <p:spPr>
          <a:xfrm rot="-5400000">
            <a:off x="3203788" y="3297812"/>
            <a:ext cx="1985676" cy="1487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6551" y="1709650"/>
            <a:ext cx="3937449" cy="221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9"/>
          <p:cNvSpPr txBox="1"/>
          <p:nvPr/>
        </p:nvSpPr>
        <p:spPr>
          <a:xfrm>
            <a:off x="5604800" y="2886550"/>
            <a:ext cx="1364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5"/>
                </a:solidFill>
              </a:rPr>
              <a:t>$5</a:t>
            </a:r>
            <a:r>
              <a:rPr b="1" baseline="30000" lang="en" sz="2100">
                <a:solidFill>
                  <a:schemeClr val="accent5"/>
                </a:solidFill>
              </a:rPr>
              <a:t>49</a:t>
            </a:r>
            <a:endParaRPr b="1" sz="2400">
              <a:solidFill>
                <a:schemeClr val="accent5"/>
              </a:solidFill>
            </a:endParaRPr>
          </a:p>
        </p:txBody>
      </p:sp>
      <p:sp>
        <p:nvSpPr>
          <p:cNvPr id="271" name="Google Shape;271;p39"/>
          <p:cNvSpPr txBox="1"/>
          <p:nvPr/>
        </p:nvSpPr>
        <p:spPr>
          <a:xfrm>
            <a:off x="3841950" y="3787375"/>
            <a:ext cx="836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5"/>
                </a:solidFill>
              </a:rPr>
              <a:t>$6</a:t>
            </a:r>
            <a:r>
              <a:rPr b="1" baseline="30000" lang="en" sz="2100">
                <a:solidFill>
                  <a:schemeClr val="accent5"/>
                </a:solidFill>
              </a:rPr>
              <a:t>9</a:t>
            </a:r>
            <a:r>
              <a:rPr b="1" baseline="30000" lang="en" sz="2100">
                <a:solidFill>
                  <a:schemeClr val="accent5"/>
                </a:solidFill>
              </a:rPr>
              <a:t>9</a:t>
            </a:r>
            <a:endParaRPr b="1" sz="2400">
              <a:solidFill>
                <a:schemeClr val="accent5"/>
              </a:solidFill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33426" y="59625"/>
            <a:ext cx="1810564" cy="1650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04805" y="3531476"/>
            <a:ext cx="2668769" cy="1499874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9"/>
          <p:cNvSpPr txBox="1"/>
          <p:nvPr/>
        </p:nvSpPr>
        <p:spPr>
          <a:xfrm>
            <a:off x="5731288" y="3787375"/>
            <a:ext cx="27063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Homemade </a:t>
            </a:r>
            <a:r>
              <a:rPr lang="en"/>
              <a:t>Continuity</a:t>
            </a:r>
            <a:r>
              <a:rPr lang="en"/>
              <a:t> tester  </a:t>
            </a:r>
            <a:r>
              <a:rPr b="1" lang="en"/>
              <a:t>$Free</a:t>
            </a:r>
            <a:endParaRPr b="1"/>
          </a:p>
        </p:txBody>
      </p:sp>
      <p:pic>
        <p:nvPicPr>
          <p:cNvPr id="275" name="Google Shape;275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0550" y="572700"/>
            <a:ext cx="1614450" cy="13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9"/>
          <p:cNvSpPr txBox="1"/>
          <p:nvPr/>
        </p:nvSpPr>
        <p:spPr>
          <a:xfrm>
            <a:off x="250550" y="572700"/>
            <a:ext cx="14871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STM32F103C8</a:t>
            </a:r>
            <a:endParaRPr/>
          </a:p>
        </p:txBody>
      </p:sp>
      <p:sp>
        <p:nvSpPr>
          <p:cNvPr id="277" name="Google Shape;277;p39"/>
          <p:cNvSpPr txBox="1"/>
          <p:nvPr/>
        </p:nvSpPr>
        <p:spPr>
          <a:xfrm>
            <a:off x="181425" y="1937400"/>
            <a:ext cx="2552100" cy="3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https://embo.jakubparez.com/</a:t>
            </a:r>
            <a:endParaRPr/>
          </a:p>
        </p:txBody>
      </p:sp>
      <p:pic>
        <p:nvPicPr>
          <p:cNvPr id="278" name="Google Shape;278;p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225" y="2368475"/>
            <a:ext cx="2706299" cy="2706299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9"/>
          <p:cNvSpPr txBox="1"/>
          <p:nvPr/>
        </p:nvSpPr>
        <p:spPr>
          <a:xfrm>
            <a:off x="265025" y="4377875"/>
            <a:ext cx="2296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eversible/public schematic</a:t>
            </a:r>
            <a:endParaRPr/>
          </a:p>
        </p:txBody>
      </p:sp>
      <p:sp>
        <p:nvSpPr>
          <p:cNvPr id="280" name="Google Shape;280;p39"/>
          <p:cNvSpPr txBox="1"/>
          <p:nvPr/>
        </p:nvSpPr>
        <p:spPr>
          <a:xfrm>
            <a:off x="265025" y="1441188"/>
            <a:ext cx="1673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reversible/public schematic</a:t>
            </a:r>
            <a:endParaRPr/>
          </a:p>
        </p:txBody>
      </p:sp>
      <p:sp>
        <p:nvSpPr>
          <p:cNvPr id="281" name="Google Shape;281;p39"/>
          <p:cNvSpPr txBox="1"/>
          <p:nvPr/>
        </p:nvSpPr>
        <p:spPr>
          <a:xfrm>
            <a:off x="176650" y="2374800"/>
            <a:ext cx="24837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Firmware extraction: http://urjtag.org/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0"/>
          <p:cNvPicPr preferRelativeResize="0"/>
          <p:nvPr/>
        </p:nvPicPr>
        <p:blipFill rotWithShape="1">
          <a:blip r:embed="rId3">
            <a:alphaModFix/>
          </a:blip>
          <a:srcRect b="0" l="28505" r="13378" t="0"/>
          <a:stretch/>
        </p:blipFill>
        <p:spPr>
          <a:xfrm>
            <a:off x="0" y="647325"/>
            <a:ext cx="3121700" cy="301885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0"/>
          <p:cNvSpPr txBox="1"/>
          <p:nvPr/>
        </p:nvSpPr>
        <p:spPr>
          <a:xfrm>
            <a:off x="0" y="0"/>
            <a:ext cx="8476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Devkit board for Cyclone 2 EP2C8Q208 FPGA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288" name="Google Shape;28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9913" y="966725"/>
            <a:ext cx="2467418" cy="4024379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0"/>
          <p:cNvSpPr/>
          <p:nvPr/>
        </p:nvSpPr>
        <p:spPr>
          <a:xfrm>
            <a:off x="6633866" y="2901925"/>
            <a:ext cx="680400" cy="4830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0"/>
          <p:cNvSpPr txBox="1"/>
          <p:nvPr/>
        </p:nvSpPr>
        <p:spPr>
          <a:xfrm>
            <a:off x="422075" y="844150"/>
            <a:ext cx="19827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~$19 per board</a:t>
            </a:r>
            <a:endParaRPr b="1" sz="2300"/>
          </a:p>
        </p:txBody>
      </p:sp>
      <p:pic>
        <p:nvPicPr>
          <p:cNvPr id="291" name="Google Shape;29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1604" y="844150"/>
            <a:ext cx="2995908" cy="1846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79754" y="2571754"/>
            <a:ext cx="2719411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0"/>
          <p:cNvSpPr txBox="1"/>
          <p:nvPr/>
        </p:nvSpPr>
        <p:spPr>
          <a:xfrm>
            <a:off x="74150" y="3744100"/>
            <a:ext cx="3047700" cy="13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-</a:t>
            </a:r>
            <a:r>
              <a:rPr lang="en" sz="1600">
                <a:solidFill>
                  <a:schemeClr val="dk1"/>
                </a:solidFill>
              </a:rPr>
              <a:t>This was made with only a schematic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-No hardware was available at the time for a reasonable cost with time allotted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TSOP40 flash adapter</a:t>
            </a:r>
            <a:endParaRPr/>
          </a:p>
        </p:txBody>
      </p:sp>
      <p:pic>
        <p:nvPicPr>
          <p:cNvPr id="299" name="Google Shape;299;p41"/>
          <p:cNvPicPr preferRelativeResize="0"/>
          <p:nvPr/>
        </p:nvPicPr>
        <p:blipFill rotWithShape="1">
          <a:blip r:embed="rId3">
            <a:alphaModFix/>
          </a:blip>
          <a:srcRect b="45711" l="0" r="0" t="0"/>
          <a:stretch/>
        </p:blipFill>
        <p:spPr>
          <a:xfrm>
            <a:off x="3547625" y="572700"/>
            <a:ext cx="5596375" cy="23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1"/>
          <p:cNvSpPr/>
          <p:nvPr/>
        </p:nvSpPr>
        <p:spPr>
          <a:xfrm>
            <a:off x="7146750" y="572699"/>
            <a:ext cx="1124700" cy="8244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41"/>
          <p:cNvPicPr preferRelativeResize="0"/>
          <p:nvPr/>
        </p:nvPicPr>
        <p:blipFill rotWithShape="1">
          <a:blip r:embed="rId4">
            <a:alphaModFix/>
          </a:blip>
          <a:srcRect b="21345" l="27312" r="38855" t="23384"/>
          <a:stretch/>
        </p:blipFill>
        <p:spPr>
          <a:xfrm>
            <a:off x="1579750" y="3142362"/>
            <a:ext cx="2032851" cy="18290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1"/>
          <p:cNvSpPr txBox="1"/>
          <p:nvPr/>
        </p:nvSpPr>
        <p:spPr>
          <a:xfrm>
            <a:off x="3988275" y="3142350"/>
            <a:ext cx="4361700" cy="16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-$0</a:t>
            </a:r>
            <a:r>
              <a:rPr b="1" lang="en" sz="1900">
                <a:solidFill>
                  <a:schemeClr val="dk1"/>
                </a:solidFill>
              </a:rPr>
              <a:t>.88 Per board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-Made with Kicad footprints and images of adapters available on the internet</a:t>
            </a:r>
            <a:endParaRPr b="1" sz="1900">
              <a:solidFill>
                <a:schemeClr val="dk1"/>
              </a:solidFill>
            </a:endParaRPr>
          </a:p>
        </p:txBody>
      </p:sp>
      <p:pic>
        <p:nvPicPr>
          <p:cNvPr id="303" name="Google Shape;30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575" y="924475"/>
            <a:ext cx="3144250" cy="186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212625" y="684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1) Background and inspiration</a:t>
            </a:r>
            <a:endParaRPr sz="21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2) Basics of electronics and components and how tools are made</a:t>
            </a:r>
            <a:endParaRPr sz="21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3) Basics of kicad</a:t>
            </a:r>
            <a:endParaRPr sz="21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4) Basics of reverse engineering for electronic components (use a multimeter to build out schematic, making a pcb and gbr files in kicad)</a:t>
            </a:r>
            <a:endParaRPr sz="21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5) How to fabricate a PCB</a:t>
            </a:r>
            <a:endParaRPr sz="21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6) Returning the product after usage and ensuring the fabbed out tool works</a:t>
            </a:r>
            <a:endParaRPr sz="21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100"/>
              <a:t>7) Summary</a:t>
            </a:r>
            <a:endParaRPr sz="21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turn</a:t>
            </a:r>
            <a:endParaRPr/>
          </a:p>
        </p:txBody>
      </p:sp>
      <p:sp>
        <p:nvSpPr>
          <p:cNvPr id="309" name="Google Shape;309;p42"/>
          <p:cNvSpPr txBox="1"/>
          <p:nvPr>
            <p:ph idx="1" type="body"/>
          </p:nvPr>
        </p:nvSpPr>
        <p:spPr>
          <a:xfrm>
            <a:off x="66300" y="572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-FTDI adapters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-Study schematic and parts / practice building your own. </a:t>
            </a:r>
            <a:r>
              <a:rPr lang="en"/>
              <a:t>Don't</a:t>
            </a:r>
            <a:r>
              <a:rPr lang="en"/>
              <a:t> worry about breaking it as you can order new ones using the gerbers for cents and in a pack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-Beat some of the prices you find. For an item cloned this much and </a:t>
            </a:r>
            <a:r>
              <a:rPr lang="en"/>
              <a:t>available</a:t>
            </a:r>
            <a:r>
              <a:rPr lang="en"/>
              <a:t> on </a:t>
            </a:r>
            <a:r>
              <a:rPr lang="en"/>
              <a:t>aliexpress</a:t>
            </a:r>
            <a:r>
              <a:rPr lang="en"/>
              <a:t>, it is hard to beat some prices but not impossible. Try using old components that you may have laying around in the house or in old electronics.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-include shipping with other </a:t>
            </a:r>
            <a:r>
              <a:rPr lang="en"/>
              <a:t>components to save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Bom files and instructions available at: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42"/>
          <p:cNvPicPr preferRelativeResize="0"/>
          <p:nvPr/>
        </p:nvPicPr>
        <p:blipFill rotWithShape="1">
          <a:blip r:embed="rId3">
            <a:alphaModFix/>
          </a:blip>
          <a:srcRect b="14663" l="6816" r="4999" t="7793"/>
          <a:stretch/>
        </p:blipFill>
        <p:spPr>
          <a:xfrm>
            <a:off x="4905750" y="3003625"/>
            <a:ext cx="4164076" cy="205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about me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95525" y="765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-Small town in northern Michigan 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-Sent to Texas military school due to poor life decisions at a young age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-Started learning more about cyber and physics in </a:t>
            </a:r>
            <a:r>
              <a:rPr lang="en" sz="2100"/>
              <a:t>high school / challenged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-Became reverse engineer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100"/>
              <a:t>-Started to develop my own tools and research other tools for development</a:t>
            </a:r>
            <a:endParaRPr sz="2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Needed tools … much too expensive and know nothing about</a:t>
            </a:r>
            <a:endParaRPr sz="2220"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7525" y="572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-Needed hardware tools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-Price was an issue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-</a:t>
            </a:r>
            <a:r>
              <a:rPr lang="en" sz="2100"/>
              <a:t>Knowledge</a:t>
            </a:r>
            <a:r>
              <a:rPr lang="en" sz="2100"/>
              <a:t> of tools were of concern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-Time … who needs that?!?!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-Gained skills of EE, RE, and forward development processes in circuitry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-Can fabricate any PCB and electrical circuit I want when I need it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/>
        </p:nvSpPr>
        <p:spPr>
          <a:xfrm>
            <a:off x="0" y="0"/>
            <a:ext cx="8476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Cyclone 2 EP2C8Q208 FPGA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4813" y="756250"/>
            <a:ext cx="2467418" cy="402437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/>
          <p:nvPr/>
        </p:nvSpPr>
        <p:spPr>
          <a:xfrm>
            <a:off x="2813975" y="2737800"/>
            <a:ext cx="680400" cy="4200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" y="756250"/>
            <a:ext cx="2344823" cy="402437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/>
          <p:nvPr/>
        </p:nvSpPr>
        <p:spPr>
          <a:xfrm>
            <a:off x="507350" y="4176650"/>
            <a:ext cx="1370400" cy="3777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5">
            <a:alphaModFix/>
          </a:blip>
          <a:srcRect b="22360" l="4301" r="19831" t="0"/>
          <a:stretch/>
        </p:blipFill>
        <p:spPr>
          <a:xfrm>
            <a:off x="4674050" y="1704525"/>
            <a:ext cx="4469950" cy="221787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/>
          <p:nvPr/>
        </p:nvSpPr>
        <p:spPr>
          <a:xfrm>
            <a:off x="7362225" y="3360025"/>
            <a:ext cx="680400" cy="4200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TSOP40 flash adapter</a:t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 rotWithShape="1">
          <a:blip r:embed="rId3">
            <a:alphaModFix/>
          </a:blip>
          <a:srcRect b="45711" l="0" r="0" t="0"/>
          <a:stretch/>
        </p:blipFill>
        <p:spPr>
          <a:xfrm>
            <a:off x="3547625" y="572700"/>
            <a:ext cx="5596375" cy="23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/>
          <p:nvPr/>
        </p:nvSpPr>
        <p:spPr>
          <a:xfrm>
            <a:off x="7146750" y="572699"/>
            <a:ext cx="1124700" cy="8244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 rotWithShape="1">
          <a:blip r:embed="rId4">
            <a:alphaModFix/>
          </a:blip>
          <a:srcRect b="0" l="3166" r="14168" t="0"/>
          <a:stretch/>
        </p:blipFill>
        <p:spPr>
          <a:xfrm>
            <a:off x="0" y="2571750"/>
            <a:ext cx="6107349" cy="263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/>
          <p:nvPr/>
        </p:nvSpPr>
        <p:spPr>
          <a:xfrm>
            <a:off x="5758825" y="4008500"/>
            <a:ext cx="492600" cy="4326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FTDI adapter</a:t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 rotWithShape="1">
          <a:blip r:embed="rId3">
            <a:alphaModFix/>
          </a:blip>
          <a:srcRect b="4885" l="0" r="0" t="8654"/>
          <a:stretch/>
        </p:blipFill>
        <p:spPr>
          <a:xfrm>
            <a:off x="6093450" y="0"/>
            <a:ext cx="2720674" cy="509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/>
          <p:nvPr/>
        </p:nvSpPr>
        <p:spPr>
          <a:xfrm>
            <a:off x="5979751" y="4679396"/>
            <a:ext cx="646500" cy="464100"/>
          </a:xfrm>
          <a:prstGeom prst="ellipse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100" y="1454750"/>
            <a:ext cx="5788650" cy="282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Sometimes Ebay or Ali express is cheaper</a:t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6570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-Cost of time over price (takes forever)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-Tools made with low quality and sometimes will not function properly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-Engineers best judgement as to what they want. Your call to what your hardware kit should look like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-Your tools are known best by YOU! And may function better/mirror a more premium product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